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8" r:id="rId4"/>
    <p:sldId id="257" r:id="rId5"/>
    <p:sldId id="261" r:id="rId6"/>
    <p:sldId id="262" r:id="rId7"/>
    <p:sldId id="281" r:id="rId8"/>
    <p:sldId id="285" r:id="rId9"/>
    <p:sldId id="286" r:id="rId10"/>
    <p:sldId id="266" r:id="rId11"/>
    <p:sldId id="269" r:id="rId12"/>
    <p:sldId id="271" r:id="rId13"/>
    <p:sldId id="272" r:id="rId14"/>
    <p:sldId id="282" r:id="rId15"/>
    <p:sldId id="284" r:id="rId16"/>
    <p:sldId id="273" r:id="rId17"/>
    <p:sldId id="274" r:id="rId18"/>
    <p:sldId id="263" r:id="rId19"/>
    <p:sldId id="264" r:id="rId20"/>
    <p:sldId id="265" r:id="rId21"/>
    <p:sldId id="267" r:id="rId22"/>
    <p:sldId id="268" r:id="rId23"/>
    <p:sldId id="275" r:id="rId24"/>
    <p:sldId id="276" r:id="rId25"/>
    <p:sldId id="279" r:id="rId26"/>
    <p:sldId id="277" r:id="rId27"/>
    <p:sldId id="280"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18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B28C953-2394-4E12-8554-C132C4473F85}" type="datetimeFigureOut">
              <a:rPr lang="en-US" smtClean="0"/>
              <a:t>11/21/14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D7C5228-427B-4D52-B2BC-0A6DF5A15768}"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8C953-2394-4E12-8554-C132C4473F85}"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C5228-427B-4D52-B2BC-0A6DF5A157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8C953-2394-4E12-8554-C132C4473F85}"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D7C5228-427B-4D52-B2BC-0A6DF5A157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8C953-2394-4E12-8554-C132C4473F85}" type="datetimeFigureOut">
              <a:rPr lang="en-US" smtClean="0"/>
              <a:t>11/21/14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C5228-427B-4D52-B2BC-0A6DF5A1576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B28C953-2394-4E12-8554-C132C4473F85}" type="datetimeFigureOut">
              <a:rPr lang="en-US" smtClean="0"/>
              <a:t>11/21/14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D7C5228-427B-4D52-B2BC-0A6DF5A15768}"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8C953-2394-4E12-8554-C132C4473F85}" type="datetimeFigureOut">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C5228-427B-4D52-B2BC-0A6DF5A1576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8C953-2394-4E12-8554-C132C4473F85}" type="datetimeFigureOut">
              <a:rPr lang="en-US" smtClean="0"/>
              <a:t>11/21/14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C5228-427B-4D52-B2BC-0A6DF5A1576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28C953-2394-4E12-8554-C132C4473F85}" type="datetimeFigureOut">
              <a:rPr lang="en-US" smtClean="0"/>
              <a:t>11/21/14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C5228-427B-4D52-B2BC-0A6DF5A1576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B28C953-2394-4E12-8554-C132C4473F85}" type="datetimeFigureOut">
              <a:rPr lang="en-US" smtClean="0"/>
              <a:t>11/21/14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C5228-427B-4D52-B2BC-0A6DF5A157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8C953-2394-4E12-8554-C132C4473F85}" type="datetimeFigureOut">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D7C5228-427B-4D52-B2BC-0A6DF5A15768}"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8C953-2394-4E12-8554-C132C4473F85}" type="datetimeFigureOut">
              <a:rPr lang="en-US" smtClean="0"/>
              <a:t>11/21/14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C5228-427B-4D52-B2BC-0A6DF5A15768}"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B28C953-2394-4E12-8554-C132C4473F85}" type="datetimeFigureOut">
              <a:rPr lang="en-US" smtClean="0"/>
              <a:t>11/21/14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D7C5228-427B-4D52-B2BC-0A6DF5A157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US" dirty="0" smtClean="0"/>
              <a:t>Vision Accessibility Features</a:t>
            </a:r>
            <a:endParaRPr lang="en-US" dirty="0"/>
          </a:p>
        </p:txBody>
      </p:sp>
      <p:sp>
        <p:nvSpPr>
          <p:cNvPr id="2" name="Title 1"/>
          <p:cNvSpPr>
            <a:spLocks noGrp="1"/>
          </p:cNvSpPr>
          <p:nvPr>
            <p:ph type="title"/>
          </p:nvPr>
        </p:nvSpPr>
        <p:spPr/>
        <p:txBody>
          <a:bodyPr/>
          <a:lstStyle/>
          <a:p>
            <a:pPr algn="ctr"/>
            <a:r>
              <a:rPr lang="en-US" dirty="0" smtClean="0"/>
              <a:t>Accessibility in ios8</a:t>
            </a:r>
            <a:br>
              <a:rPr lang="en-US" dirty="0" smtClean="0"/>
            </a:br>
            <a:r>
              <a:rPr lang="en-US" sz="1000" dirty="0" smtClean="0"/>
              <a:t>Sarah Stargardt	November 14, 2014</a:t>
            </a:r>
            <a:endParaRPr lang="en-US" dirty="0"/>
          </a:p>
        </p:txBody>
      </p:sp>
    </p:spTree>
    <p:extLst>
      <p:ext uri="{BB962C8B-B14F-4D97-AF65-F5344CB8AC3E}">
        <p14:creationId xmlns:p14="http://schemas.microsoft.com/office/powerpoint/2010/main" val="13582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Removes clutter from websites to make them reader-friendly</a:t>
            </a:r>
          </a:p>
          <a:p>
            <a:r>
              <a:rPr lang="en-US" dirty="0" smtClean="0"/>
              <a:t>If reader view is available, safari now shows “reader view available” in the address bar</a:t>
            </a:r>
          </a:p>
          <a:p>
            <a:r>
              <a:rPr lang="en-US" dirty="0" smtClean="0"/>
              <a:t>Tap the three horizontal lines on the left side of the address bar to activate it</a:t>
            </a:r>
          </a:p>
          <a:p>
            <a:r>
              <a:rPr lang="en-US" dirty="0" smtClean="0"/>
              <a:t>Once activated you can increase or decrease font size (iOS8)</a:t>
            </a:r>
          </a:p>
          <a:p>
            <a:pPr lvl="1"/>
            <a:r>
              <a:rPr lang="en-US" dirty="0" smtClean="0"/>
              <a:t>Tap the big and small A buttons at the top of the page</a:t>
            </a:r>
          </a:p>
          <a:p>
            <a:pPr lvl="1"/>
            <a:endParaRPr lang="en-US" dirty="0"/>
          </a:p>
          <a:p>
            <a:pPr lvl="0">
              <a:buClr>
                <a:srgbClr val="C66951"/>
              </a:buClr>
            </a:pPr>
            <a:r>
              <a:rPr lang="en-US" dirty="0" smtClean="0">
                <a:solidFill>
                  <a:srgbClr val="534949"/>
                </a:solidFill>
              </a:rPr>
              <a:t>Some websites with Reader View: </a:t>
            </a:r>
          </a:p>
          <a:p>
            <a:pPr lvl="1">
              <a:buClr>
                <a:srgbClr val="C66951"/>
              </a:buClr>
            </a:pPr>
            <a:r>
              <a:rPr lang="en-US" dirty="0" smtClean="0">
                <a:solidFill>
                  <a:srgbClr val="534949"/>
                </a:solidFill>
              </a:rPr>
              <a:t>Nfb.org</a:t>
            </a:r>
          </a:p>
          <a:p>
            <a:pPr lvl="1">
              <a:buClr>
                <a:srgbClr val="C66951"/>
              </a:buClr>
            </a:pPr>
            <a:r>
              <a:rPr lang="en-US" dirty="0" smtClean="0">
                <a:solidFill>
                  <a:srgbClr val="534949"/>
                </a:solidFill>
              </a:rPr>
              <a:t>En.m.wikipedia.org</a:t>
            </a:r>
          </a:p>
          <a:p>
            <a:pPr lvl="1">
              <a:buClr>
                <a:srgbClr val="C66951"/>
              </a:buClr>
            </a:pPr>
            <a:r>
              <a:rPr lang="en-US" dirty="0" smtClean="0">
                <a:solidFill>
                  <a:srgbClr val="534949"/>
                </a:solidFill>
              </a:rPr>
              <a:t>Applevis.com</a:t>
            </a:r>
            <a:endParaRPr lang="en-US" dirty="0">
              <a:solidFill>
                <a:srgbClr val="534949"/>
              </a:solidFill>
            </a:endParaRPr>
          </a:p>
          <a:p>
            <a:pPr lvl="1"/>
            <a:endParaRPr lang="en-US" dirty="0"/>
          </a:p>
        </p:txBody>
      </p:sp>
      <p:sp>
        <p:nvSpPr>
          <p:cNvPr id="3" name="Title 2"/>
          <p:cNvSpPr>
            <a:spLocks noGrp="1"/>
          </p:cNvSpPr>
          <p:nvPr>
            <p:ph type="title"/>
          </p:nvPr>
        </p:nvSpPr>
        <p:spPr/>
        <p:txBody>
          <a:bodyPr/>
          <a:lstStyle/>
          <a:p>
            <a:r>
              <a:rPr lang="en-US" dirty="0" smtClean="0"/>
              <a:t>Reader view</a:t>
            </a:r>
            <a:endParaRPr lang="en-US" dirty="0"/>
          </a:p>
        </p:txBody>
      </p:sp>
    </p:spTree>
    <p:extLst>
      <p:ext uri="{BB962C8B-B14F-4D97-AF65-F5344CB8AC3E}">
        <p14:creationId xmlns:p14="http://schemas.microsoft.com/office/powerpoint/2010/main" val="1004236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1400" dirty="0" smtClean="0"/>
              <a:t>General&gt;</a:t>
            </a:r>
          </a:p>
          <a:p>
            <a:r>
              <a:rPr lang="en-US" sz="1400" dirty="0" smtClean="0"/>
              <a:t>Accessibility &gt; Zoom</a:t>
            </a:r>
            <a:endParaRPr lang="en-US" sz="1400" dirty="0"/>
          </a:p>
        </p:txBody>
      </p:sp>
      <p:sp>
        <p:nvSpPr>
          <p:cNvPr id="4" name="Title 3"/>
          <p:cNvSpPr>
            <a:spLocks noGrp="1"/>
          </p:cNvSpPr>
          <p:nvPr>
            <p:ph type="title"/>
          </p:nvPr>
        </p:nvSpPr>
        <p:spPr/>
        <p:txBody>
          <a:bodyPr/>
          <a:lstStyle/>
          <a:p>
            <a:pPr algn="ctr"/>
            <a:r>
              <a:rPr lang="en-US" dirty="0" smtClean="0"/>
              <a:t>Zoom</a:t>
            </a:r>
            <a:endParaRPr lang="en-US" dirty="0"/>
          </a:p>
        </p:txBody>
      </p:sp>
    </p:spTree>
    <p:extLst>
      <p:ext uri="{BB962C8B-B14F-4D97-AF65-F5344CB8AC3E}">
        <p14:creationId xmlns:p14="http://schemas.microsoft.com/office/powerpoint/2010/main" val="178327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Magnifies the entire screen</a:t>
            </a:r>
          </a:p>
          <a:p>
            <a:r>
              <a:rPr lang="en-US" dirty="0" smtClean="0"/>
              <a:t>Think “3 Fingers”!!</a:t>
            </a:r>
          </a:p>
          <a:p>
            <a:r>
              <a:rPr lang="en-US" dirty="0" smtClean="0"/>
              <a:t>Double-tap three fingers to zoom</a:t>
            </a:r>
          </a:p>
          <a:p>
            <a:r>
              <a:rPr lang="en-US" dirty="0" smtClean="0"/>
              <a:t>Drag three fingers to move around the screen</a:t>
            </a:r>
          </a:p>
          <a:p>
            <a:r>
              <a:rPr lang="en-US" dirty="0" smtClean="0"/>
              <a:t>Double-tap three fingers and drag to change zoom</a:t>
            </a:r>
          </a:p>
          <a:p>
            <a:r>
              <a:rPr lang="en-US" dirty="0" smtClean="0"/>
              <a:t>Maximum zoom can be changed from 1.25x - 15x</a:t>
            </a:r>
            <a:endParaRPr lang="en-US" dirty="0"/>
          </a:p>
        </p:txBody>
      </p:sp>
      <p:sp>
        <p:nvSpPr>
          <p:cNvPr id="3" name="Title 2"/>
          <p:cNvSpPr>
            <a:spLocks noGrp="1"/>
          </p:cNvSpPr>
          <p:nvPr>
            <p:ph type="title"/>
          </p:nvPr>
        </p:nvSpPr>
        <p:spPr/>
        <p:txBody>
          <a:bodyPr/>
          <a:lstStyle/>
          <a:p>
            <a:r>
              <a:rPr lang="en-US" dirty="0" smtClean="0"/>
              <a:t>Standard zoom</a:t>
            </a:r>
            <a:endParaRPr lang="en-US" dirty="0"/>
          </a:p>
        </p:txBody>
      </p:sp>
    </p:spTree>
    <p:extLst>
      <p:ext uri="{BB962C8B-B14F-4D97-AF65-F5344CB8AC3E}">
        <p14:creationId xmlns:p14="http://schemas.microsoft.com/office/powerpoint/2010/main" val="122759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Show Controller</a:t>
            </a:r>
          </a:p>
          <a:p>
            <a:pPr lvl="1"/>
            <a:r>
              <a:rPr lang="en-US" dirty="0" smtClean="0"/>
              <a:t>Places a joystick on screen: </a:t>
            </a:r>
          </a:p>
          <a:p>
            <a:pPr lvl="0">
              <a:buClr>
                <a:srgbClr val="C66951"/>
              </a:buClr>
            </a:pPr>
            <a:r>
              <a:rPr lang="en-US" dirty="0" smtClean="0">
                <a:solidFill>
                  <a:srgbClr val="534949"/>
                </a:solidFill>
              </a:rPr>
              <a:t>Follow Focus</a:t>
            </a:r>
          </a:p>
          <a:p>
            <a:pPr lvl="1">
              <a:buClr>
                <a:srgbClr val="C66951"/>
              </a:buClr>
            </a:pPr>
            <a:r>
              <a:rPr lang="en-US" dirty="0" smtClean="0">
                <a:solidFill>
                  <a:srgbClr val="534949"/>
                </a:solidFill>
              </a:rPr>
              <a:t>Determines whether or not the Zoom lens will follow the text cursor</a:t>
            </a:r>
            <a:endParaRPr lang="en-US" dirty="0">
              <a:solidFill>
                <a:srgbClr val="534949"/>
              </a:solidFill>
            </a:endParaRPr>
          </a:p>
          <a:p>
            <a:pPr lvl="0">
              <a:buClr>
                <a:srgbClr val="C66951"/>
              </a:buClr>
            </a:pPr>
            <a:r>
              <a:rPr lang="en-US" dirty="0" smtClean="0">
                <a:solidFill>
                  <a:srgbClr val="534949"/>
                </a:solidFill>
              </a:rPr>
              <a:t>Zoom Region</a:t>
            </a:r>
          </a:p>
          <a:p>
            <a:pPr lvl="1">
              <a:buClr>
                <a:srgbClr val="C66951"/>
              </a:buClr>
            </a:pPr>
            <a:r>
              <a:rPr lang="en-US" dirty="0" smtClean="0">
                <a:solidFill>
                  <a:srgbClr val="534949"/>
                </a:solidFill>
              </a:rPr>
              <a:t>Allows a user to use Window Zoom (smaller than full-screen lens) or </a:t>
            </a:r>
            <a:r>
              <a:rPr lang="en-US" dirty="0" err="1" smtClean="0">
                <a:solidFill>
                  <a:srgbClr val="534949"/>
                </a:solidFill>
              </a:rPr>
              <a:t>Fullscreen</a:t>
            </a:r>
            <a:r>
              <a:rPr lang="en-US" dirty="0" smtClean="0">
                <a:solidFill>
                  <a:srgbClr val="534949"/>
                </a:solidFill>
              </a:rPr>
              <a:t> (as in previous version of </a:t>
            </a:r>
            <a:r>
              <a:rPr lang="en-US" dirty="0" err="1" smtClean="0">
                <a:solidFill>
                  <a:srgbClr val="534949"/>
                </a:solidFill>
              </a:rPr>
              <a:t>iOS</a:t>
            </a:r>
            <a:r>
              <a:rPr lang="en-US" dirty="0" smtClean="0">
                <a:solidFill>
                  <a:srgbClr val="534949"/>
                </a:solidFill>
              </a:rPr>
              <a:t>)</a:t>
            </a:r>
          </a:p>
          <a:p>
            <a:pPr lvl="0">
              <a:buClr>
                <a:srgbClr val="C66951"/>
              </a:buClr>
            </a:pPr>
            <a:r>
              <a:rPr lang="en-US" dirty="0" smtClean="0">
                <a:solidFill>
                  <a:srgbClr val="534949"/>
                </a:solidFill>
              </a:rPr>
              <a:t>Maximum Zoom Level</a:t>
            </a:r>
          </a:p>
          <a:p>
            <a:pPr lvl="1">
              <a:buClr>
                <a:srgbClr val="C66951"/>
              </a:buClr>
            </a:pPr>
            <a:r>
              <a:rPr lang="en-US" dirty="0" smtClean="0">
                <a:solidFill>
                  <a:srgbClr val="534949"/>
                </a:solidFill>
              </a:rPr>
              <a:t>This slider allows users to limit how much magnification Zoom will offer, which is helpful on iPod &amp; iPhone due to screen size limitations</a:t>
            </a:r>
            <a:endParaRPr lang="en-US" dirty="0">
              <a:solidFill>
                <a:srgbClr val="534949"/>
              </a:solidFill>
            </a:endParaRPr>
          </a:p>
          <a:p>
            <a:pPr marL="640080" lvl="2" indent="0">
              <a:buNone/>
            </a:pPr>
            <a:endParaRPr lang="en-US" dirty="0"/>
          </a:p>
        </p:txBody>
      </p:sp>
      <p:sp>
        <p:nvSpPr>
          <p:cNvPr id="3" name="Title 2"/>
          <p:cNvSpPr>
            <a:spLocks noGrp="1"/>
          </p:cNvSpPr>
          <p:nvPr>
            <p:ph type="title"/>
          </p:nvPr>
        </p:nvSpPr>
        <p:spPr/>
        <p:txBody>
          <a:bodyPr/>
          <a:lstStyle/>
          <a:p>
            <a:r>
              <a:rPr lang="en-US" dirty="0" smtClean="0"/>
              <a:t>New Zoom features</a:t>
            </a:r>
            <a:endParaRPr lang="en-US" dirty="0"/>
          </a:p>
        </p:txBody>
      </p:sp>
    </p:spTree>
    <p:extLst>
      <p:ext uri="{BB962C8B-B14F-4D97-AF65-F5344CB8AC3E}">
        <p14:creationId xmlns:p14="http://schemas.microsoft.com/office/powerpoint/2010/main" val="60967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t>New Controller</a:t>
            </a:r>
            <a:r>
              <a:rPr lang="en-US" b="1" dirty="0" smtClean="0"/>
              <a:t>!</a:t>
            </a:r>
          </a:p>
          <a:p>
            <a:r>
              <a:rPr lang="en-US" dirty="0" smtClean="0"/>
              <a:t>Zoom &gt; Show Controller </a:t>
            </a:r>
            <a:endParaRPr lang="en-US" b="1" dirty="0"/>
          </a:p>
          <a:p>
            <a:r>
              <a:rPr lang="en-US" dirty="0"/>
              <a:t>The controller is a great feature that simplifies using Zoom by providing:</a:t>
            </a:r>
          </a:p>
          <a:p>
            <a:r>
              <a:rPr lang="en-US" dirty="0"/>
              <a:t>Easy access to change Zoom and filter settings. When users press the controller, it opens up the Zoom and filter options.</a:t>
            </a:r>
          </a:p>
          <a:p>
            <a:r>
              <a:rPr lang="en-US" dirty="0"/>
              <a:t>The ability to change the magnification without having to use a three finger gesture. Within the controller options is a magnification slide bar users can use to zoom in and out of either the full screen or </a:t>
            </a:r>
            <a:r>
              <a:rPr lang="en-US" dirty="0" smtClean="0"/>
              <a:t>lens.</a:t>
            </a:r>
            <a:endParaRPr lang="en-US" dirty="0"/>
          </a:p>
          <a:p>
            <a:r>
              <a:rPr lang="en-US" dirty="0"/>
              <a:t>The ability to navigate around the screen with a virtual joystick. The controller itself becomes a virtual joystick when users press and hold the controller and move up, down, left, or right to navigate around the screen.</a:t>
            </a:r>
          </a:p>
          <a:p>
            <a:r>
              <a:rPr lang="en-US" dirty="0"/>
              <a:t>The choice to not use the </a:t>
            </a:r>
            <a:r>
              <a:rPr lang="en-US" dirty="0" smtClean="0"/>
              <a:t>controller. </a:t>
            </a:r>
            <a:r>
              <a:rPr lang="en-US" dirty="0"/>
              <a:t>You can still use Zoom the old fashioned way</a:t>
            </a:r>
            <a:r>
              <a:rPr lang="en-US" dirty="0" smtClean="0"/>
              <a:t>!</a:t>
            </a:r>
          </a:p>
          <a:p>
            <a:r>
              <a:rPr lang="en-US" dirty="0" smtClean="0"/>
              <a:t>Can move the zoom controller around when zoomed out</a:t>
            </a:r>
          </a:p>
          <a:p>
            <a:r>
              <a:rPr lang="en-US" dirty="0" smtClean="0"/>
              <a:t>Can change the contrast of the controller </a:t>
            </a:r>
          </a:p>
          <a:p>
            <a:pPr lvl="1"/>
            <a:r>
              <a:rPr lang="en-US" dirty="0" smtClean="0"/>
              <a:t>Zoom &gt; Idle Visibility &gt; Move Slider</a:t>
            </a:r>
            <a:endParaRPr lang="en-US" dirty="0"/>
          </a:p>
          <a:p>
            <a:endParaRPr lang="en-US" dirty="0"/>
          </a:p>
        </p:txBody>
      </p:sp>
      <p:sp>
        <p:nvSpPr>
          <p:cNvPr id="4" name="Title 3"/>
          <p:cNvSpPr>
            <a:spLocks noGrp="1"/>
          </p:cNvSpPr>
          <p:nvPr>
            <p:ph type="title"/>
          </p:nvPr>
        </p:nvSpPr>
        <p:spPr/>
        <p:txBody>
          <a:bodyPr/>
          <a:lstStyle/>
          <a:p>
            <a:r>
              <a:rPr lang="en-US" dirty="0" smtClean="0"/>
              <a:t>Show controller</a:t>
            </a:r>
            <a:endParaRPr lang="en-US" dirty="0"/>
          </a:p>
        </p:txBody>
      </p:sp>
    </p:spTree>
    <p:extLst>
      <p:ext uri="{BB962C8B-B14F-4D97-AF65-F5344CB8AC3E}">
        <p14:creationId xmlns:p14="http://schemas.microsoft.com/office/powerpoint/2010/main" val="140508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 that determines whether or not the zoom lens will follow the text cursor. This helps users stay oriented on the page while typing.</a:t>
            </a:r>
          </a:p>
          <a:p>
            <a:pPr lvl="1"/>
            <a:endParaRPr lang="en-US" dirty="0" smtClean="0"/>
          </a:p>
          <a:p>
            <a:r>
              <a:rPr lang="en-US" dirty="0" smtClean="0"/>
              <a:t>Zoom Keyboard: In full screen zoom, keeps the content zoomed while the keyboard stays the same size while typing.</a:t>
            </a:r>
            <a:endParaRPr lang="en-US" dirty="0"/>
          </a:p>
        </p:txBody>
      </p:sp>
      <p:sp>
        <p:nvSpPr>
          <p:cNvPr id="3" name="Title 2"/>
          <p:cNvSpPr>
            <a:spLocks noGrp="1"/>
          </p:cNvSpPr>
          <p:nvPr>
            <p:ph type="title"/>
          </p:nvPr>
        </p:nvSpPr>
        <p:spPr/>
        <p:txBody>
          <a:bodyPr/>
          <a:lstStyle/>
          <a:p>
            <a:r>
              <a:rPr lang="en-US" dirty="0" smtClean="0"/>
              <a:t>Follow focus</a:t>
            </a:r>
            <a:endParaRPr lang="en-US" dirty="0"/>
          </a:p>
        </p:txBody>
      </p:sp>
    </p:spTree>
    <p:extLst>
      <p:ext uri="{BB962C8B-B14F-4D97-AF65-F5344CB8AC3E}">
        <p14:creationId xmlns:p14="http://schemas.microsoft.com/office/powerpoint/2010/main" val="375434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Using Windowed Zoom</a:t>
            </a:r>
          </a:p>
          <a:p>
            <a:pPr lvl="1"/>
            <a:r>
              <a:rPr lang="en-US" dirty="0" smtClean="0"/>
              <a:t>When a lens is enabled, a user will se a small horizontal bar at the bottom of the lens which allows access to controls and allows user to move the lens itself</a:t>
            </a:r>
          </a:p>
          <a:p>
            <a:pPr lvl="1"/>
            <a:r>
              <a:rPr lang="en-US" dirty="0" smtClean="0"/>
              <a:t>Drag the control to move the lens</a:t>
            </a:r>
          </a:p>
          <a:p>
            <a:pPr lvl="1"/>
            <a:r>
              <a:rPr lang="en-US" dirty="0" smtClean="0"/>
              <a:t>Single tap the control circle to open an on-the-fly Zoom control panel</a:t>
            </a:r>
          </a:p>
          <a:p>
            <a:pPr lvl="2"/>
            <a:r>
              <a:rPr lang="en-US" dirty="0" smtClean="0"/>
              <a:t>Zoom in or out</a:t>
            </a:r>
          </a:p>
          <a:p>
            <a:pPr lvl="2"/>
            <a:r>
              <a:rPr lang="en-US" dirty="0" smtClean="0"/>
              <a:t>Choose between </a:t>
            </a:r>
            <a:r>
              <a:rPr lang="en-US" dirty="0" err="1" smtClean="0"/>
              <a:t>fullscreen</a:t>
            </a:r>
            <a:r>
              <a:rPr lang="en-US" dirty="0" smtClean="0"/>
              <a:t> or window zoom</a:t>
            </a:r>
          </a:p>
          <a:p>
            <a:pPr lvl="2"/>
            <a:r>
              <a:rPr lang="en-US" dirty="0" smtClean="0"/>
              <a:t>Resize the zoom lens</a:t>
            </a:r>
          </a:p>
          <a:p>
            <a:pPr lvl="2"/>
            <a:r>
              <a:rPr lang="en-US" dirty="0" smtClean="0"/>
              <a:t>Filter just the zoom lens</a:t>
            </a:r>
          </a:p>
          <a:p>
            <a:pPr lvl="3"/>
            <a:r>
              <a:rPr lang="en-US" dirty="0" smtClean="0"/>
              <a:t> Inverted</a:t>
            </a:r>
          </a:p>
          <a:p>
            <a:pPr lvl="3"/>
            <a:r>
              <a:rPr lang="en-US" dirty="0" err="1" smtClean="0"/>
              <a:t>Grayscale</a:t>
            </a:r>
            <a:endParaRPr lang="en-US" dirty="0" smtClean="0"/>
          </a:p>
          <a:p>
            <a:pPr lvl="3"/>
            <a:r>
              <a:rPr lang="en-US" dirty="0" smtClean="0"/>
              <a:t>Inverted </a:t>
            </a:r>
            <a:r>
              <a:rPr lang="en-US" dirty="0" err="1" smtClean="0"/>
              <a:t>grayscale</a:t>
            </a:r>
            <a:endParaRPr lang="en-US" dirty="0" smtClean="0"/>
          </a:p>
          <a:p>
            <a:pPr lvl="3"/>
            <a:r>
              <a:rPr lang="en-US" dirty="0" smtClean="0"/>
              <a:t>Low light (which dims the lens on screen only</a:t>
            </a:r>
          </a:p>
          <a:p>
            <a:pPr lvl="3"/>
            <a:r>
              <a:rPr lang="en-US" dirty="0" smtClean="0"/>
              <a:t>Hide or show controller</a:t>
            </a:r>
          </a:p>
          <a:p>
            <a:pPr lvl="3"/>
            <a:r>
              <a:rPr lang="en-US" dirty="0" smtClean="0"/>
              <a:t>Grow or shrink magnification size</a:t>
            </a:r>
            <a:endParaRPr lang="en-US" dirty="0"/>
          </a:p>
        </p:txBody>
      </p:sp>
      <p:sp>
        <p:nvSpPr>
          <p:cNvPr id="3" name="Title 2"/>
          <p:cNvSpPr>
            <a:spLocks noGrp="1"/>
          </p:cNvSpPr>
          <p:nvPr>
            <p:ph type="title"/>
          </p:nvPr>
        </p:nvSpPr>
        <p:spPr/>
        <p:txBody>
          <a:bodyPr/>
          <a:lstStyle/>
          <a:p>
            <a:r>
              <a:rPr lang="en-US" dirty="0" smtClean="0"/>
              <a:t>Applying zoom’s features</a:t>
            </a:r>
            <a:endParaRPr lang="en-US" dirty="0"/>
          </a:p>
        </p:txBody>
      </p:sp>
    </p:spTree>
    <p:extLst>
      <p:ext uri="{BB962C8B-B14F-4D97-AF65-F5344CB8AC3E}">
        <p14:creationId xmlns:p14="http://schemas.microsoft.com/office/powerpoint/2010/main" val="108827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Zoom and </a:t>
            </a:r>
            <a:r>
              <a:rPr lang="en-US" sz="2800" dirty="0" err="1" smtClean="0"/>
              <a:t>VoiceOver</a:t>
            </a:r>
            <a:r>
              <a:rPr lang="en-US" sz="2800" dirty="0" smtClean="0"/>
              <a:t> do now work well together</a:t>
            </a:r>
          </a:p>
          <a:p>
            <a:endParaRPr lang="en-US" sz="2800" dirty="0" smtClean="0"/>
          </a:p>
          <a:p>
            <a:r>
              <a:rPr lang="en-US" sz="2800" dirty="0" smtClean="0"/>
              <a:t>Voiceover takes over when they are enabled at the same time</a:t>
            </a:r>
          </a:p>
          <a:p>
            <a:endParaRPr lang="en-US" sz="2800" dirty="0" smtClean="0"/>
          </a:p>
          <a:p>
            <a:r>
              <a:rPr lang="en-US" sz="2800" dirty="0" smtClean="0"/>
              <a:t>Zoom seems to revert to it’s old structure (full screen zoom or none) when they are on at the same time</a:t>
            </a:r>
            <a:endParaRPr lang="en-US" sz="2800" dirty="0"/>
          </a:p>
        </p:txBody>
      </p:sp>
      <p:sp>
        <p:nvSpPr>
          <p:cNvPr id="3" name="Title 2"/>
          <p:cNvSpPr>
            <a:spLocks noGrp="1"/>
          </p:cNvSpPr>
          <p:nvPr>
            <p:ph type="title"/>
          </p:nvPr>
        </p:nvSpPr>
        <p:spPr/>
        <p:txBody>
          <a:bodyPr/>
          <a:lstStyle/>
          <a:p>
            <a:r>
              <a:rPr lang="en-US" dirty="0" smtClean="0"/>
              <a:t>Glitches</a:t>
            </a:r>
            <a:endParaRPr lang="en-US" dirty="0"/>
          </a:p>
        </p:txBody>
      </p:sp>
    </p:spTree>
    <p:extLst>
      <p:ext uri="{BB962C8B-B14F-4D97-AF65-F5344CB8AC3E}">
        <p14:creationId xmlns:p14="http://schemas.microsoft.com/office/powerpoint/2010/main" val="37213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speech</a:t>
            </a:r>
            <a:endParaRPr lang="en-US" dirty="0"/>
          </a:p>
        </p:txBody>
      </p:sp>
    </p:spTree>
    <p:extLst>
      <p:ext uri="{BB962C8B-B14F-4D97-AF65-F5344CB8AC3E}">
        <p14:creationId xmlns:p14="http://schemas.microsoft.com/office/powerpoint/2010/main" val="105903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Settings &gt; General &gt; accessibility &gt; Speech &gt; Speak Screen</a:t>
            </a:r>
          </a:p>
          <a:p>
            <a:r>
              <a:rPr lang="en-US" dirty="0" smtClean="0"/>
              <a:t>Swipe down with 2 fingers from the top of the screen to hear the content of the screen</a:t>
            </a:r>
          </a:p>
          <a:p>
            <a:r>
              <a:rPr lang="en-US" dirty="0" smtClean="0"/>
              <a:t>Simple way for low-vision users to “read” the screen only</a:t>
            </a:r>
          </a:p>
          <a:p>
            <a:r>
              <a:rPr lang="en-US" dirty="0" smtClean="0"/>
              <a:t>Only gives users access to rewind, fast forward, play/pause, and speed (not intended to be a replacement for </a:t>
            </a:r>
            <a:r>
              <a:rPr lang="en-US" dirty="0" err="1" smtClean="0"/>
              <a:t>VoiceOver</a:t>
            </a:r>
            <a:r>
              <a:rPr lang="en-US" dirty="0" smtClean="0"/>
              <a:t>)</a:t>
            </a:r>
          </a:p>
          <a:p>
            <a:r>
              <a:rPr lang="en-US" dirty="0" smtClean="0"/>
              <a:t>Simple solution when a low-vision user would like to quickly read an entire screen</a:t>
            </a:r>
          </a:p>
        </p:txBody>
      </p:sp>
      <p:sp>
        <p:nvSpPr>
          <p:cNvPr id="4" name="Title 3"/>
          <p:cNvSpPr>
            <a:spLocks noGrp="1"/>
          </p:cNvSpPr>
          <p:nvPr>
            <p:ph type="title"/>
          </p:nvPr>
        </p:nvSpPr>
        <p:spPr/>
        <p:txBody>
          <a:bodyPr/>
          <a:lstStyle/>
          <a:p>
            <a:r>
              <a:rPr lang="en-US" dirty="0" smtClean="0"/>
              <a:t>Speak screen</a:t>
            </a:r>
            <a:endParaRPr lang="en-US" dirty="0"/>
          </a:p>
        </p:txBody>
      </p:sp>
    </p:spTree>
    <p:extLst>
      <p:ext uri="{BB962C8B-B14F-4D97-AF65-F5344CB8AC3E}">
        <p14:creationId xmlns:p14="http://schemas.microsoft.com/office/powerpoint/2010/main" val="99039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Text Size &amp; text effects</a:t>
            </a:r>
            <a:endParaRPr lang="en-US" dirty="0"/>
          </a:p>
        </p:txBody>
      </p:sp>
    </p:spTree>
    <p:extLst>
      <p:ext uri="{BB962C8B-B14F-4D97-AF65-F5344CB8AC3E}">
        <p14:creationId xmlns:p14="http://schemas.microsoft.com/office/powerpoint/2010/main" val="281191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Settings &gt; General &gt; Accessibility &gt; Speak Selection</a:t>
            </a:r>
          </a:p>
          <a:p>
            <a:r>
              <a:rPr lang="en-US" dirty="0" smtClean="0"/>
              <a:t>When you highlight </a:t>
            </a:r>
            <a:r>
              <a:rPr lang="en-US" dirty="0"/>
              <a:t>a section of text, menu bubble appears, select “Speak”</a:t>
            </a:r>
          </a:p>
          <a:p>
            <a:pPr lvl="1"/>
            <a:endParaRPr lang="en-US" dirty="0"/>
          </a:p>
          <a:p>
            <a:endParaRPr lang="en-US" dirty="0"/>
          </a:p>
        </p:txBody>
      </p:sp>
      <p:sp>
        <p:nvSpPr>
          <p:cNvPr id="3" name="Title 2"/>
          <p:cNvSpPr>
            <a:spLocks noGrp="1"/>
          </p:cNvSpPr>
          <p:nvPr>
            <p:ph type="title"/>
          </p:nvPr>
        </p:nvSpPr>
        <p:spPr/>
        <p:txBody>
          <a:bodyPr/>
          <a:lstStyle/>
          <a:p>
            <a:r>
              <a:rPr lang="en-US" dirty="0" smtClean="0"/>
              <a:t>Speak selection</a:t>
            </a:r>
            <a:endParaRPr lang="en-US" dirty="0"/>
          </a:p>
        </p:txBody>
      </p:sp>
    </p:spTree>
    <p:extLst>
      <p:ext uri="{BB962C8B-B14F-4D97-AF65-F5344CB8AC3E}">
        <p14:creationId xmlns:p14="http://schemas.microsoft.com/office/powerpoint/2010/main" val="359490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Settings &gt; General &gt; </a:t>
            </a:r>
            <a:r>
              <a:rPr lang="en-US" dirty="0" err="1" smtClean="0"/>
              <a:t>Siri</a:t>
            </a:r>
            <a:r>
              <a:rPr lang="en-US" dirty="0" smtClean="0"/>
              <a:t> &gt; Allow “Hey </a:t>
            </a:r>
            <a:r>
              <a:rPr lang="en-US" dirty="0" err="1" smtClean="0"/>
              <a:t>Siri</a:t>
            </a:r>
            <a:r>
              <a:rPr lang="en-US" dirty="0" smtClean="0"/>
              <a:t>”</a:t>
            </a:r>
          </a:p>
          <a:p>
            <a:r>
              <a:rPr lang="en-US" dirty="0" smtClean="0"/>
              <a:t>Can activate </a:t>
            </a:r>
            <a:r>
              <a:rPr lang="en-US" dirty="0" err="1" smtClean="0"/>
              <a:t>Siri</a:t>
            </a:r>
            <a:r>
              <a:rPr lang="en-US" dirty="0" smtClean="0"/>
              <a:t> by saying “hey </a:t>
            </a:r>
            <a:r>
              <a:rPr lang="en-US" dirty="0" err="1" smtClean="0"/>
              <a:t>Siri</a:t>
            </a:r>
            <a:r>
              <a:rPr lang="en-US" dirty="0" smtClean="0"/>
              <a:t>”</a:t>
            </a:r>
          </a:p>
          <a:p>
            <a:r>
              <a:rPr lang="en-US" dirty="0" smtClean="0"/>
              <a:t>Drains battery, so only works if you are plugged into a power source</a:t>
            </a:r>
            <a:endParaRPr lang="en-US" dirty="0"/>
          </a:p>
        </p:txBody>
      </p:sp>
      <p:sp>
        <p:nvSpPr>
          <p:cNvPr id="3" name="Title 2"/>
          <p:cNvSpPr>
            <a:spLocks noGrp="1"/>
          </p:cNvSpPr>
          <p:nvPr>
            <p:ph type="title"/>
          </p:nvPr>
        </p:nvSpPr>
        <p:spPr/>
        <p:txBody>
          <a:bodyPr/>
          <a:lstStyle/>
          <a:p>
            <a:r>
              <a:rPr lang="en-US" dirty="0" smtClean="0"/>
              <a:t>Hey </a:t>
            </a:r>
            <a:r>
              <a:rPr lang="en-US" dirty="0" err="1" smtClean="0"/>
              <a:t>siri</a:t>
            </a:r>
            <a:endParaRPr lang="en-US" dirty="0"/>
          </a:p>
        </p:txBody>
      </p:sp>
    </p:spTree>
    <p:extLst>
      <p:ext uri="{BB962C8B-B14F-4D97-AF65-F5344CB8AC3E}">
        <p14:creationId xmlns:p14="http://schemas.microsoft.com/office/powerpoint/2010/main" val="4214679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Settings &gt; General &gt; Accessibility &gt; Video Descriptions (under Media heading)</a:t>
            </a:r>
          </a:p>
          <a:p>
            <a:r>
              <a:rPr lang="en-US" dirty="0" smtClean="0"/>
              <a:t>When available, automatically plays video descriptions</a:t>
            </a:r>
          </a:p>
          <a:p>
            <a:r>
              <a:rPr lang="en-US" dirty="0" smtClean="0"/>
              <a:t>Hopefully iTunes will start selling content that has video descriptions in the near future</a:t>
            </a:r>
            <a:endParaRPr lang="en-US" dirty="0"/>
          </a:p>
        </p:txBody>
      </p:sp>
      <p:sp>
        <p:nvSpPr>
          <p:cNvPr id="3" name="Title 2"/>
          <p:cNvSpPr>
            <a:spLocks noGrp="1"/>
          </p:cNvSpPr>
          <p:nvPr>
            <p:ph type="title"/>
          </p:nvPr>
        </p:nvSpPr>
        <p:spPr/>
        <p:txBody>
          <a:bodyPr/>
          <a:lstStyle/>
          <a:p>
            <a:r>
              <a:rPr lang="en-US" dirty="0" smtClean="0"/>
              <a:t>Video descriptions</a:t>
            </a:r>
            <a:endParaRPr lang="en-US" dirty="0"/>
          </a:p>
        </p:txBody>
      </p:sp>
    </p:spTree>
    <p:extLst>
      <p:ext uri="{BB962C8B-B14F-4D97-AF65-F5344CB8AC3E}">
        <p14:creationId xmlns:p14="http://schemas.microsoft.com/office/powerpoint/2010/main" val="424002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Voiceover</a:t>
            </a:r>
            <a:endParaRPr lang="en-US" dirty="0"/>
          </a:p>
        </p:txBody>
      </p:sp>
    </p:spTree>
    <p:extLst>
      <p:ext uri="{BB962C8B-B14F-4D97-AF65-F5344CB8AC3E}">
        <p14:creationId xmlns:p14="http://schemas.microsoft.com/office/powerpoint/2010/main" val="1289931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US" dirty="0" err="1"/>
              <a:t>VoiceOver</a:t>
            </a:r>
            <a:r>
              <a:rPr lang="en-US" dirty="0"/>
              <a:t> is the screen-reader that announces what appears on the screen. This allows a person who is blind and visually impaired the ability to access the </a:t>
            </a:r>
            <a:r>
              <a:rPr lang="en-US" dirty="0" err="1"/>
              <a:t>iPad</a:t>
            </a:r>
            <a:r>
              <a:rPr lang="en-US" dirty="0"/>
              <a:t>.</a:t>
            </a:r>
          </a:p>
          <a:p>
            <a:pPr lvl="0"/>
            <a:r>
              <a:rPr lang="en-US" dirty="0"/>
              <a:t>When you select an element/item on the </a:t>
            </a:r>
            <a:r>
              <a:rPr lang="en-US" dirty="0" err="1"/>
              <a:t>iPad</a:t>
            </a:r>
            <a:r>
              <a:rPr lang="en-US" dirty="0"/>
              <a:t>, a black rectangle called the “</a:t>
            </a:r>
            <a:r>
              <a:rPr lang="en-US" dirty="0" err="1"/>
              <a:t>VoiceOver</a:t>
            </a:r>
            <a:r>
              <a:rPr lang="en-US" dirty="0"/>
              <a:t> Cursor” encircles it and </a:t>
            </a:r>
            <a:r>
              <a:rPr lang="en-US" dirty="0" err="1"/>
              <a:t>VoiceOver</a:t>
            </a:r>
            <a:r>
              <a:rPr lang="en-US" dirty="0"/>
              <a:t> </a:t>
            </a:r>
            <a:r>
              <a:rPr lang="en-US" dirty="0" smtClean="0"/>
              <a:t>speaks </a:t>
            </a:r>
            <a:r>
              <a:rPr lang="en-US" dirty="0"/>
              <a:t>the name or describes the item</a:t>
            </a:r>
            <a:r>
              <a:rPr lang="en-US" dirty="0" smtClean="0"/>
              <a:t>.</a:t>
            </a:r>
          </a:p>
          <a:p>
            <a:pPr lvl="0"/>
            <a:endParaRPr lang="en-US" dirty="0"/>
          </a:p>
          <a:p>
            <a:endParaRPr lang="en-US" dirty="0"/>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294933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Turn on </a:t>
            </a:r>
            <a:r>
              <a:rPr lang="en-US" b="1" dirty="0"/>
              <a:t>“</a:t>
            </a:r>
            <a:r>
              <a:rPr lang="en-US" b="1" dirty="0" err="1"/>
              <a:t>VoiceOver</a:t>
            </a:r>
            <a:r>
              <a:rPr lang="en-US" b="1" dirty="0"/>
              <a:t>”</a:t>
            </a:r>
            <a:r>
              <a:rPr lang="en-US" dirty="0"/>
              <a:t> by going to </a:t>
            </a:r>
            <a:r>
              <a:rPr lang="en-GB" b="1" dirty="0"/>
              <a:t>Settings &gt; General &gt; Accessibility &gt; </a:t>
            </a:r>
            <a:r>
              <a:rPr lang="en-GB" b="1" dirty="0" err="1"/>
              <a:t>VoiceOver</a:t>
            </a:r>
            <a:r>
              <a:rPr lang="en-GB" b="1" dirty="0"/>
              <a:t>, </a:t>
            </a:r>
            <a:r>
              <a:rPr lang="en-US" dirty="0"/>
              <a:t>toggle the “off” button to “on”</a:t>
            </a:r>
          </a:p>
          <a:p>
            <a:pPr lvl="1"/>
            <a:r>
              <a:rPr lang="en-US" b="1" dirty="0"/>
              <a:t>Speak Hints:</a:t>
            </a:r>
            <a:r>
              <a:rPr lang="en-US" dirty="0"/>
              <a:t> On		</a:t>
            </a:r>
          </a:p>
          <a:p>
            <a:pPr lvl="1"/>
            <a:r>
              <a:rPr lang="en-US" b="1" dirty="0"/>
              <a:t>Speaking Rate:</a:t>
            </a:r>
            <a:r>
              <a:rPr lang="en-US" dirty="0"/>
              <a:t> 1/3 of the </a:t>
            </a:r>
            <a:r>
              <a:rPr lang="en-US" dirty="0" smtClean="0"/>
              <a:t>way</a:t>
            </a:r>
          </a:p>
          <a:p>
            <a:pPr lvl="0"/>
            <a:r>
              <a:rPr lang="en-US" dirty="0" err="1"/>
              <a:t>VoiceOver</a:t>
            </a:r>
            <a:r>
              <a:rPr lang="en-US" dirty="0"/>
              <a:t> speaks items on the screen</a:t>
            </a:r>
          </a:p>
          <a:p>
            <a:pPr lvl="0"/>
            <a:r>
              <a:rPr lang="en-US" dirty="0"/>
              <a:t>Drag finger across screen to hear items (do this with icons)</a:t>
            </a:r>
          </a:p>
          <a:p>
            <a:pPr lvl="0"/>
            <a:r>
              <a:rPr lang="en-US" dirty="0"/>
              <a:t>To select an item, touch it </a:t>
            </a:r>
          </a:p>
          <a:p>
            <a:pPr lvl="0"/>
            <a:r>
              <a:rPr lang="en-US" dirty="0"/>
              <a:t>To activate the selected item, double-tap anywhere on the screen</a:t>
            </a:r>
          </a:p>
          <a:p>
            <a:pPr lvl="0"/>
            <a:r>
              <a:rPr lang="en-US" dirty="0"/>
              <a:t>To scroll, flick 3 fingers (if there is more than 1 page)</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19323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miscellaneous</a:t>
            </a:r>
            <a:endParaRPr lang="en-US" dirty="0"/>
          </a:p>
        </p:txBody>
      </p:sp>
    </p:spTree>
    <p:extLst>
      <p:ext uri="{BB962C8B-B14F-4D97-AF65-F5344CB8AC3E}">
        <p14:creationId xmlns:p14="http://schemas.microsoft.com/office/powerpoint/2010/main" val="90469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Shortcut </a:t>
            </a:r>
          </a:p>
          <a:p>
            <a:r>
              <a:rPr lang="en-US" dirty="0"/>
              <a:t>General &gt; accessibility &gt; Accessibility Shortcut </a:t>
            </a:r>
          </a:p>
          <a:p>
            <a:r>
              <a:rPr lang="en-US" dirty="0" smtClean="0"/>
              <a:t>Select the options you use regularly</a:t>
            </a:r>
            <a:endParaRPr lang="en-US" dirty="0"/>
          </a:p>
          <a:p>
            <a:r>
              <a:rPr lang="en-US" dirty="0"/>
              <a:t>You can now press the home button 3x quickly to toggle </a:t>
            </a:r>
            <a:r>
              <a:rPr lang="en-US" dirty="0" smtClean="0"/>
              <a:t> </a:t>
            </a:r>
            <a:r>
              <a:rPr lang="en-US" dirty="0"/>
              <a:t>off/on</a:t>
            </a:r>
          </a:p>
          <a:p>
            <a:endParaRPr lang="en-US" dirty="0"/>
          </a:p>
        </p:txBody>
      </p:sp>
      <p:sp>
        <p:nvSpPr>
          <p:cNvPr id="3" name="Title 2"/>
          <p:cNvSpPr>
            <a:spLocks noGrp="1"/>
          </p:cNvSpPr>
          <p:nvPr>
            <p:ph type="title"/>
          </p:nvPr>
        </p:nvSpPr>
        <p:spPr/>
        <p:txBody>
          <a:bodyPr/>
          <a:lstStyle/>
          <a:p>
            <a:r>
              <a:rPr lang="en-US" dirty="0" smtClean="0"/>
              <a:t>Accessibility shortcut</a:t>
            </a:r>
            <a:endParaRPr lang="en-US" dirty="0"/>
          </a:p>
        </p:txBody>
      </p:sp>
    </p:spTree>
    <p:extLst>
      <p:ext uri="{BB962C8B-B14F-4D97-AF65-F5344CB8AC3E}">
        <p14:creationId xmlns:p14="http://schemas.microsoft.com/office/powerpoint/2010/main" val="60068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r>
              <a:rPr lang="en-US" dirty="0" smtClean="0"/>
              <a:t>Join.me</a:t>
            </a:r>
            <a:endParaRPr lang="en-US" dirty="0"/>
          </a:p>
        </p:txBody>
      </p:sp>
    </p:spTree>
    <p:extLst>
      <p:ext uri="{BB962C8B-B14F-4D97-AF65-F5344CB8AC3E}">
        <p14:creationId xmlns:p14="http://schemas.microsoft.com/office/powerpoint/2010/main" val="135255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Settings &gt; Display &amp; Brightness &gt; Text Size &gt; drag the slider</a:t>
            </a:r>
          </a:p>
          <a:p>
            <a:endParaRPr lang="en-US" dirty="0" smtClean="0"/>
          </a:p>
          <a:p>
            <a:pPr lvl="1"/>
            <a:r>
              <a:rPr lang="en-US" sz="2000" dirty="0" smtClean="0"/>
              <a:t>This exhibits smaller changes to the text size</a:t>
            </a:r>
          </a:p>
          <a:p>
            <a:pPr lvl="1"/>
            <a:endParaRPr lang="en-US" sz="2000" dirty="0" smtClean="0"/>
          </a:p>
          <a:p>
            <a:pPr lvl="1"/>
            <a:r>
              <a:rPr lang="en-US" sz="2000" dirty="0" smtClean="0"/>
              <a:t>Can change the brightness for kids who experience light sensitivity</a:t>
            </a:r>
          </a:p>
          <a:p>
            <a:pPr lvl="1"/>
            <a:endParaRPr lang="en-US" dirty="0"/>
          </a:p>
        </p:txBody>
      </p:sp>
      <p:sp>
        <p:nvSpPr>
          <p:cNvPr id="3" name="Title 2"/>
          <p:cNvSpPr>
            <a:spLocks noGrp="1"/>
          </p:cNvSpPr>
          <p:nvPr>
            <p:ph type="title"/>
          </p:nvPr>
        </p:nvSpPr>
        <p:spPr/>
        <p:txBody>
          <a:bodyPr/>
          <a:lstStyle/>
          <a:p>
            <a:r>
              <a:rPr lang="en-US" dirty="0" smtClean="0"/>
              <a:t>Smaller changes</a:t>
            </a:r>
            <a:endParaRPr lang="en-US" dirty="0"/>
          </a:p>
        </p:txBody>
      </p:sp>
    </p:spTree>
    <p:extLst>
      <p:ext uri="{BB962C8B-B14F-4D97-AF65-F5344CB8AC3E}">
        <p14:creationId xmlns:p14="http://schemas.microsoft.com/office/powerpoint/2010/main" val="17126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 &gt; Accessibility &gt; Larger Text</a:t>
            </a:r>
          </a:p>
          <a:p>
            <a:r>
              <a:rPr lang="en-US" dirty="0" smtClean="0"/>
              <a:t>Toggle “Large Accessibility Sizes” on</a:t>
            </a:r>
          </a:p>
          <a:p>
            <a:r>
              <a:rPr lang="en-US" dirty="0" smtClean="0"/>
              <a:t>Drag the slider to preferred size</a:t>
            </a:r>
          </a:p>
          <a:p>
            <a:r>
              <a:rPr lang="en-US" dirty="0" smtClean="0"/>
              <a:t>Text will change in:</a:t>
            </a:r>
          </a:p>
          <a:p>
            <a:pPr lvl="1"/>
            <a:r>
              <a:rPr lang="en-US" dirty="0" smtClean="0"/>
              <a:t>Notes</a:t>
            </a:r>
          </a:p>
          <a:p>
            <a:pPr lvl="1"/>
            <a:r>
              <a:rPr lang="en-US" dirty="0" smtClean="0"/>
              <a:t>Mail</a:t>
            </a:r>
          </a:p>
          <a:p>
            <a:pPr lvl="1"/>
            <a:r>
              <a:rPr lang="en-US" dirty="0" err="1" smtClean="0"/>
              <a:t>iMessage</a:t>
            </a:r>
            <a:endParaRPr lang="en-US" dirty="0" smtClean="0"/>
          </a:p>
          <a:p>
            <a:pPr lvl="1"/>
            <a:r>
              <a:rPr lang="en-US" dirty="0" smtClean="0"/>
              <a:t>Contacts</a:t>
            </a:r>
          </a:p>
          <a:p>
            <a:pPr lvl="1"/>
            <a:r>
              <a:rPr lang="en-US" dirty="0" smtClean="0"/>
              <a:t>Reminders</a:t>
            </a:r>
            <a:endParaRPr lang="en-US" dirty="0"/>
          </a:p>
          <a:p>
            <a:pPr lvl="0">
              <a:buClr>
                <a:srgbClr val="C66951"/>
              </a:buClr>
            </a:pPr>
            <a:r>
              <a:rPr lang="en-US" dirty="0" smtClean="0">
                <a:solidFill>
                  <a:srgbClr val="534949"/>
                </a:solidFill>
              </a:rPr>
              <a:t>Does not increase text size in Settings menus</a:t>
            </a:r>
            <a:endParaRPr lang="en-US" dirty="0">
              <a:solidFill>
                <a:srgbClr val="534949"/>
              </a:solidFill>
            </a:endParaRPr>
          </a:p>
          <a:p>
            <a:pPr lvl="1"/>
            <a:endParaRPr lang="en-US" dirty="0" smtClean="0"/>
          </a:p>
        </p:txBody>
      </p:sp>
      <p:sp>
        <p:nvSpPr>
          <p:cNvPr id="3" name="Title 2"/>
          <p:cNvSpPr>
            <a:spLocks noGrp="1"/>
          </p:cNvSpPr>
          <p:nvPr>
            <p:ph type="title"/>
          </p:nvPr>
        </p:nvSpPr>
        <p:spPr/>
        <p:txBody>
          <a:bodyPr/>
          <a:lstStyle/>
          <a:p>
            <a:r>
              <a:rPr lang="en-US" dirty="0" smtClean="0"/>
              <a:t>Larger text</a:t>
            </a:r>
            <a:endParaRPr lang="en-US" dirty="0"/>
          </a:p>
        </p:txBody>
      </p:sp>
    </p:spTree>
    <p:extLst>
      <p:ext uri="{BB962C8B-B14F-4D97-AF65-F5344CB8AC3E}">
        <p14:creationId xmlns:p14="http://schemas.microsoft.com/office/powerpoint/2010/main" val="418174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General &gt; Accessibility &gt; </a:t>
            </a:r>
            <a:r>
              <a:rPr lang="en-US" dirty="0" err="1" smtClean="0"/>
              <a:t>Grayscale</a:t>
            </a:r>
            <a:endParaRPr lang="en-US" dirty="0" smtClean="0"/>
          </a:p>
          <a:p>
            <a:endParaRPr lang="en-US" dirty="0" smtClean="0"/>
          </a:p>
          <a:p>
            <a:r>
              <a:rPr lang="en-US" dirty="0" smtClean="0"/>
              <a:t>Turns all of the content on your device grey</a:t>
            </a:r>
          </a:p>
          <a:p>
            <a:endParaRPr lang="en-US" dirty="0" smtClean="0"/>
          </a:p>
          <a:p>
            <a:r>
              <a:rPr lang="en-US" dirty="0" smtClean="0"/>
              <a:t>Can be combined with Invert Colors or Zoom to assist the low-vision user in any number of ways</a:t>
            </a:r>
          </a:p>
          <a:p>
            <a:pPr lvl="1"/>
            <a:r>
              <a:rPr lang="en-US" dirty="0" smtClean="0"/>
              <a:t>Good for students with </a:t>
            </a:r>
            <a:r>
              <a:rPr lang="en-US" dirty="0" err="1" smtClean="0"/>
              <a:t>Achromatopsia</a:t>
            </a:r>
            <a:endParaRPr lang="en-US" dirty="0"/>
          </a:p>
        </p:txBody>
      </p:sp>
      <p:sp>
        <p:nvSpPr>
          <p:cNvPr id="4" name="Title 3"/>
          <p:cNvSpPr>
            <a:spLocks noGrp="1"/>
          </p:cNvSpPr>
          <p:nvPr>
            <p:ph type="title"/>
          </p:nvPr>
        </p:nvSpPr>
        <p:spPr/>
        <p:txBody>
          <a:bodyPr/>
          <a:lstStyle/>
          <a:p>
            <a:r>
              <a:rPr lang="en-US" dirty="0" err="1" smtClean="0"/>
              <a:t>Grayscale</a:t>
            </a:r>
            <a:endParaRPr lang="en-US" dirty="0"/>
          </a:p>
        </p:txBody>
      </p:sp>
    </p:spTree>
    <p:extLst>
      <p:ext uri="{BB962C8B-B14F-4D97-AF65-F5344CB8AC3E}">
        <p14:creationId xmlns:p14="http://schemas.microsoft.com/office/powerpoint/2010/main" val="160621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 &gt; Accessibility &gt; Bold Text</a:t>
            </a:r>
          </a:p>
          <a:p>
            <a:r>
              <a:rPr lang="en-US" dirty="0" smtClean="0"/>
              <a:t>Width of letters will change automatically</a:t>
            </a:r>
          </a:p>
          <a:p>
            <a:r>
              <a:rPr lang="en-US" dirty="0" smtClean="0"/>
              <a:t>Fonts become darker</a:t>
            </a:r>
          </a:p>
          <a:p>
            <a:r>
              <a:rPr lang="en-US" dirty="0" smtClean="0"/>
              <a:t>Turning this on re-starts your </a:t>
            </a:r>
            <a:r>
              <a:rPr lang="en-US" dirty="0" err="1" smtClean="0"/>
              <a:t>iPad</a:t>
            </a:r>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Bold Text</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199"/>
            <a:ext cx="3352800" cy="297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420534"/>
            <a:ext cx="3505199" cy="3115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20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 &gt; Accessibility &gt; Increase Contrast</a:t>
            </a:r>
          </a:p>
          <a:p>
            <a:r>
              <a:rPr lang="en-US" dirty="0" smtClean="0"/>
              <a:t>Reduce Transparency</a:t>
            </a:r>
          </a:p>
          <a:p>
            <a:pPr lvl="1"/>
            <a:r>
              <a:rPr lang="en-US" dirty="0" smtClean="0"/>
              <a:t>Improves contrast on some backgrounds to increase legibility </a:t>
            </a:r>
          </a:p>
          <a:p>
            <a:pPr lvl="1"/>
            <a:endParaRPr lang="en-US" dirty="0"/>
          </a:p>
          <a:p>
            <a:pPr lvl="1"/>
            <a:endParaRPr lang="en-US" dirty="0" smtClean="0"/>
          </a:p>
          <a:p>
            <a:pPr lvl="1"/>
            <a:endParaRPr lang="en-US" dirty="0"/>
          </a:p>
          <a:p>
            <a:pPr lvl="1"/>
            <a:endParaRPr lang="en-US" dirty="0" smtClean="0"/>
          </a:p>
          <a:p>
            <a:pPr lvl="1"/>
            <a:endParaRPr lang="en-US" dirty="0" smtClean="0"/>
          </a:p>
          <a:p>
            <a:pPr marL="45720" lvl="0" indent="0">
              <a:buClr>
                <a:srgbClr val="C66951"/>
              </a:buClr>
              <a:buNone/>
            </a:pPr>
            <a:endParaRPr lang="en-US" dirty="0" smtClean="0">
              <a:solidFill>
                <a:srgbClr val="534949"/>
              </a:solidFill>
            </a:endParaRPr>
          </a:p>
        </p:txBody>
      </p:sp>
      <p:sp>
        <p:nvSpPr>
          <p:cNvPr id="3" name="Title 2"/>
          <p:cNvSpPr>
            <a:spLocks noGrp="1"/>
          </p:cNvSpPr>
          <p:nvPr>
            <p:ph type="title"/>
          </p:nvPr>
        </p:nvSpPr>
        <p:spPr/>
        <p:txBody>
          <a:bodyPr/>
          <a:lstStyle/>
          <a:p>
            <a:r>
              <a:rPr lang="en-US" dirty="0" smtClean="0"/>
              <a:t>Increase contrast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877518"/>
            <a:ext cx="4038600" cy="359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66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9055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Darken colors</a:t>
            </a:r>
            <a:endParaRPr lang="en-US" dirty="0"/>
          </a:p>
        </p:txBody>
      </p:sp>
      <p:sp>
        <p:nvSpPr>
          <p:cNvPr id="5" name="Content Placeholder 4"/>
          <p:cNvSpPr>
            <a:spLocks noGrp="1"/>
          </p:cNvSpPr>
          <p:nvPr>
            <p:ph idx="1"/>
          </p:nvPr>
        </p:nvSpPr>
        <p:spPr>
          <a:xfrm>
            <a:off x="380999" y="1719070"/>
            <a:ext cx="8407893" cy="4910329"/>
          </a:xfrm>
        </p:spPr>
        <p:txBody>
          <a:bodyPr>
            <a:normAutofit/>
          </a:bodyPr>
          <a:lstStyle/>
          <a:p>
            <a:r>
              <a:rPr lang="en-US" sz="1600" dirty="0"/>
              <a:t>The same Settings panel you’re at will demonstrate the difference when darken colors is on or off, though it’s surprisingly subtle. Can you see the color difference in these two pictures side-by-side</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a:t>Look at the blue text and arrow for “&lt; Accessibility", and look at the tiny grey circles within the switches. Again, it's quite subtle, but it does help if you've thought the light blue text was hard to read </a:t>
            </a:r>
          </a:p>
        </p:txBody>
      </p:sp>
    </p:spTree>
    <p:extLst>
      <p:ext uri="{BB962C8B-B14F-4D97-AF65-F5344CB8AC3E}">
        <p14:creationId xmlns:p14="http://schemas.microsoft.com/office/powerpoint/2010/main" val="2531519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Reduces the intensity of bright colors</a:t>
            </a:r>
          </a:p>
          <a:p>
            <a:endParaRPr lang="en-US" dirty="0"/>
          </a:p>
        </p:txBody>
      </p:sp>
      <p:sp>
        <p:nvSpPr>
          <p:cNvPr id="3" name="Title 2"/>
          <p:cNvSpPr>
            <a:spLocks noGrp="1"/>
          </p:cNvSpPr>
          <p:nvPr>
            <p:ph type="title"/>
          </p:nvPr>
        </p:nvSpPr>
        <p:spPr/>
        <p:txBody>
          <a:bodyPr/>
          <a:lstStyle/>
          <a:p>
            <a:r>
              <a:rPr lang="en-US" dirty="0" smtClean="0"/>
              <a:t>Reduce white point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00400"/>
            <a:ext cx="7620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010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4629</TotalTime>
  <Words>1151</Words>
  <Application>Microsoft Macintosh PowerPoint</Application>
  <PresentationFormat>On-screen Show (4:3)</PresentationFormat>
  <Paragraphs>160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Grid</vt:lpstr>
      <vt:lpstr>Accessibility in ios8 Sarah Stargardt November 14, 2014</vt:lpstr>
      <vt:lpstr>Text Size &amp; text effects</vt:lpstr>
      <vt:lpstr>Smaller changes</vt:lpstr>
      <vt:lpstr>Larger text</vt:lpstr>
      <vt:lpstr>Grayscale</vt:lpstr>
      <vt:lpstr>Bold Text</vt:lpstr>
      <vt:lpstr>Increase contrast</vt:lpstr>
      <vt:lpstr>Darken colors</vt:lpstr>
      <vt:lpstr>Reduce white point</vt:lpstr>
      <vt:lpstr>Reader view</vt:lpstr>
      <vt:lpstr>Zoom</vt:lpstr>
      <vt:lpstr>Standard zoom</vt:lpstr>
      <vt:lpstr>New Zoom features</vt:lpstr>
      <vt:lpstr>Show controller</vt:lpstr>
      <vt:lpstr>Follow focus</vt:lpstr>
      <vt:lpstr>Applying zoom’s features</vt:lpstr>
      <vt:lpstr>Glitches</vt:lpstr>
      <vt:lpstr>speech</vt:lpstr>
      <vt:lpstr>Speak screen</vt:lpstr>
      <vt:lpstr>Speak selection</vt:lpstr>
      <vt:lpstr>Hey siri</vt:lpstr>
      <vt:lpstr>Video descriptions</vt:lpstr>
      <vt:lpstr>Voiceover</vt:lpstr>
      <vt:lpstr>overview</vt:lpstr>
      <vt:lpstr>PowerPoint Presentation</vt:lpstr>
      <vt:lpstr>miscellaneous</vt:lpstr>
      <vt:lpstr>Accessibility shortcut</vt:lpstr>
      <vt:lpstr>Join.me</vt:lpstr>
    </vt:vector>
  </TitlesOfParts>
  <Company>Oakland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Piggott, Sarah</dc:creator>
  <cp:lastModifiedBy>Laura Cummings</cp:lastModifiedBy>
  <cp:revision>44</cp:revision>
  <dcterms:created xsi:type="dcterms:W3CDTF">2014-10-27T13:20:54Z</dcterms:created>
  <dcterms:modified xsi:type="dcterms:W3CDTF">2014-11-21T16:42:18Z</dcterms:modified>
</cp:coreProperties>
</file>