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8" r:id="rId4"/>
    <p:sldId id="258" r:id="rId5"/>
    <p:sldId id="259" r:id="rId6"/>
    <p:sldId id="279" r:id="rId7"/>
    <p:sldId id="280" r:id="rId8"/>
    <p:sldId id="281" r:id="rId9"/>
    <p:sldId id="260" r:id="rId10"/>
    <p:sldId id="270" r:id="rId11"/>
    <p:sldId id="285" r:id="rId12"/>
    <p:sldId id="278" r:id="rId13"/>
    <p:sldId id="266" r:id="rId14"/>
    <p:sldId id="269" r:id="rId15"/>
    <p:sldId id="263" r:id="rId16"/>
    <p:sldId id="283" r:id="rId17"/>
    <p:sldId id="261" r:id="rId18"/>
    <p:sldId id="262" r:id="rId19"/>
    <p:sldId id="276" r:id="rId20"/>
    <p:sldId id="277" r:id="rId21"/>
    <p:sldId id="287" r:id="rId22"/>
    <p:sldId id="288" r:id="rId23"/>
    <p:sldId id="275" r:id="rId24"/>
    <p:sldId id="282" r:id="rId25"/>
    <p:sldId id="267" r:id="rId26"/>
    <p:sldId id="286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0642F-2919-5247-B531-2F636A014150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D2FC8-D004-BD47-B54F-FA474641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briefly</a:t>
            </a:r>
            <a:r>
              <a:rPr lang="en-US" baseline="0" dirty="0" smtClean="0"/>
              <a:t> about constraints too: cost, timing,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D2FC8-D004-BD47-B54F-FA47464142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53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trump</a:t>
            </a:r>
            <a:r>
              <a:rPr lang="en-US" baseline="0" dirty="0" smtClean="0"/>
              <a:t> IEP process and is not an 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D2FC8-D004-BD47-B54F-FA474641425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0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11/14/14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aumanc@michigan.gov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aulj@michigan.gov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chigan.gov/mde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aulj@michigan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imbletools.com/gaa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teaassessments.or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Accessibility for Michigan’s Assessments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Region IV Assistive Technology Consortium Fall </a:t>
            </a:r>
            <a:r>
              <a:rPr lang="en-US" dirty="0" smtClean="0"/>
              <a:t>Conference</a:t>
            </a:r>
          </a:p>
          <a:p>
            <a:r>
              <a:rPr lang="en-US" dirty="0" smtClean="0"/>
              <a:t>November 14,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Framework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tools consistent with universal design available to all students</a:t>
            </a:r>
          </a:p>
          <a:p>
            <a:r>
              <a:rPr lang="en-US" dirty="0" smtClean="0"/>
              <a:t>Designated supports available to students but must be arranged and activated prior to assessment by an educator or team of educators</a:t>
            </a:r>
          </a:p>
          <a:p>
            <a:r>
              <a:rPr lang="en-US" dirty="0" smtClean="0"/>
              <a:t>Accommodations assigned and documented by an IEP or 504 Plan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8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“…assessments can be designed from the beginning with consideration of all students,”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Thurlow</a:t>
            </a:r>
            <a:r>
              <a:rPr lang="en-US" dirty="0" smtClean="0"/>
              <a:t>, </a:t>
            </a:r>
            <a:r>
              <a:rPr lang="en-US" dirty="0" err="1" smtClean="0"/>
              <a:t>Quenemoen</a:t>
            </a:r>
            <a:r>
              <a:rPr lang="en-US" dirty="0" smtClean="0"/>
              <a:t>, &amp; Lazarus, 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8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 to ensure accessibility to content for the widest range of students possible</a:t>
            </a:r>
          </a:p>
          <a:p>
            <a:r>
              <a:rPr lang="en-US" dirty="0"/>
              <a:t>Ensure constructs are not </a:t>
            </a:r>
            <a:r>
              <a:rPr lang="en-US" dirty="0" smtClean="0"/>
              <a:t>violated</a:t>
            </a:r>
          </a:p>
          <a:p>
            <a:r>
              <a:rPr lang="en-US" dirty="0" smtClean="0"/>
              <a:t>Ensure consistency of administration</a:t>
            </a:r>
            <a:endParaRPr lang="en-US" dirty="0"/>
          </a:p>
          <a:p>
            <a:r>
              <a:rPr lang="en-US" dirty="0" smtClean="0"/>
              <a:t>Ensure connection between accommodations used in instruction and assessment</a:t>
            </a:r>
          </a:p>
          <a:p>
            <a:r>
              <a:rPr lang="en-US" dirty="0" smtClean="0"/>
              <a:t>Accommodations decisions made at the student level</a:t>
            </a:r>
          </a:p>
          <a:p>
            <a:r>
              <a:rPr lang="en-US" dirty="0" smtClean="0"/>
              <a:t>Decisions made through a team approach</a:t>
            </a:r>
          </a:p>
        </p:txBody>
      </p:sp>
    </p:spTree>
    <p:extLst>
      <p:ext uri="{BB962C8B-B14F-4D97-AF65-F5344CB8AC3E}">
        <p14:creationId xmlns:p14="http://schemas.microsoft.com/office/powerpoint/2010/main" val="174677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Relevance &amp;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Standards for Educational and Psychological Testing: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Validity refers to the degree to which evidence and theory support the interpretations of test scores entailed by proposed uses of tests.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CAST: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“Construct </a:t>
            </a:r>
            <a:r>
              <a:rPr lang="en-US" dirty="0"/>
              <a:t>relevant refers to the factors (e.g. mode of presentation or response) that are relevant (related) to the construct that the test is intended to measure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7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Letter decoding   ≠  </a:t>
            </a:r>
            <a:r>
              <a:rPr lang="en-US" dirty="0"/>
              <a:t>listening comprehension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Drag and drop requirement for students with physical disabilities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Enhanced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testing mode, new items, new challenges</a:t>
            </a:r>
          </a:p>
          <a:p>
            <a:r>
              <a:rPr lang="en-US" dirty="0" smtClean="0"/>
              <a:t>Just because you can, doesn’t mean you should</a:t>
            </a:r>
          </a:p>
          <a:p>
            <a:pPr lvl="1"/>
            <a:r>
              <a:rPr lang="en-US" dirty="0" smtClean="0"/>
              <a:t>Increased cognitive demands</a:t>
            </a:r>
          </a:p>
          <a:p>
            <a:pPr lvl="1"/>
            <a:r>
              <a:rPr lang="en-US" dirty="0" smtClean="0"/>
              <a:t>Increased physical demands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6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Enhanced Item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Drag and drop</a:t>
            </a:r>
          </a:p>
          <a:p>
            <a:r>
              <a:rPr lang="en-US" dirty="0" smtClean="0"/>
              <a:t>Graphing</a:t>
            </a:r>
          </a:p>
          <a:p>
            <a:r>
              <a:rPr lang="en-US" dirty="0" smtClean="0"/>
              <a:t>Hot text</a:t>
            </a:r>
          </a:p>
          <a:p>
            <a:r>
              <a:rPr lang="en-US" dirty="0" smtClean="0"/>
              <a:t>Constructed response items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3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Contracted and possibly </a:t>
            </a:r>
            <a:r>
              <a:rPr lang="en-US" dirty="0" err="1" smtClean="0"/>
              <a:t>uncontracted</a:t>
            </a:r>
            <a:r>
              <a:rPr lang="en-US" dirty="0" smtClean="0"/>
              <a:t> (Math and ELA only)</a:t>
            </a:r>
          </a:p>
          <a:p>
            <a:r>
              <a:rPr lang="en-US" dirty="0" smtClean="0"/>
              <a:t>Future transitions:</a:t>
            </a:r>
          </a:p>
          <a:p>
            <a:pPr lvl="1"/>
            <a:r>
              <a:rPr lang="en-US" dirty="0" smtClean="0"/>
              <a:t>Office of Low Incidence Outreach Workshops beginning this fall for UEB transition</a:t>
            </a:r>
          </a:p>
          <a:p>
            <a:pPr lvl="1"/>
            <a:r>
              <a:rPr lang="en-US" dirty="0" smtClean="0"/>
              <a:t>Contact Collette Bauman at </a:t>
            </a:r>
            <a:r>
              <a:rPr lang="en-US" u="sng" dirty="0">
                <a:hlinkClick r:id="rId2"/>
              </a:rPr>
              <a:t>baumanc@</a:t>
            </a:r>
            <a:r>
              <a:rPr lang="en-US" u="sng" dirty="0" smtClean="0">
                <a:hlinkClick r:id="rId2"/>
              </a:rPr>
              <a:t>michigan.gov</a:t>
            </a:r>
            <a:endParaRPr lang="en-US" u="sng" dirty="0" smtClean="0"/>
          </a:p>
          <a:p>
            <a:pPr lvl="1"/>
            <a:endParaRPr lang="en-US" u="sng" dirty="0"/>
          </a:p>
          <a:p>
            <a:pPr lvl="1"/>
            <a:endParaRPr lang="en-US" u="sng" dirty="0" smtClean="0"/>
          </a:p>
          <a:p>
            <a:pPr lvl="1"/>
            <a:endParaRPr lang="en-US" u="sng" dirty="0"/>
          </a:p>
          <a:p>
            <a:pPr lvl="1"/>
            <a:endParaRPr lang="en-US" u="sng" dirty="0" smtClean="0"/>
          </a:p>
          <a:p>
            <a:pPr lvl="1"/>
            <a:endParaRPr lang="en-US" u="sng" dirty="0"/>
          </a:p>
          <a:p>
            <a:pPr lvl="1"/>
            <a:r>
              <a:rPr lang="en-US" dirty="0" smtClean="0"/>
              <a:t>Accommodation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6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TTS &amp; Read Aloud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TTS for Read aloud for ELA reading passages in grades 6-8 and 11 as an Accommodation</a:t>
            </a:r>
          </a:p>
          <a:p>
            <a:pPr lvl="1"/>
            <a:r>
              <a:rPr lang="en-US" dirty="0" smtClean="0"/>
              <a:t>TTS available for Math and ELA items as a </a:t>
            </a:r>
            <a:r>
              <a:rPr lang="en-US" dirty="0"/>
              <a:t>D</a:t>
            </a:r>
            <a:r>
              <a:rPr lang="en-US" dirty="0" smtClean="0"/>
              <a:t>esignated </a:t>
            </a:r>
            <a:r>
              <a:rPr lang="en-US" dirty="0"/>
              <a:t>S</a:t>
            </a:r>
            <a:r>
              <a:rPr lang="en-US" dirty="0" smtClean="0"/>
              <a:t>upport</a:t>
            </a:r>
          </a:p>
          <a:p>
            <a:r>
              <a:rPr lang="en-US" dirty="0" smtClean="0"/>
              <a:t>Blind students in grades 3-8 and 11 who do not yet have adequate braille skills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0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is read aloud to the student by a trained and qualified human reader who follows the administration guidelines provided in the Test Administration Manual. All or portions of the content may be read aloud.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1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Jennifer Paul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paulj@michigan.gov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TTS &amp; Read Aloud for ELA Passages: Appropriate for an estimated 1-2% of the population of students with disabilities participating in the general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3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 overlay (</a:t>
            </a:r>
            <a:r>
              <a:rPr lang="en-US" dirty="0"/>
              <a:t>D</a:t>
            </a:r>
            <a:r>
              <a:rPr lang="en-US" dirty="0" smtClean="0"/>
              <a:t>esignated </a:t>
            </a:r>
            <a:r>
              <a:rPr lang="en-US" dirty="0"/>
              <a:t>S</a:t>
            </a:r>
            <a:r>
              <a:rPr lang="en-US" dirty="0" smtClean="0"/>
              <a:t>upport)</a:t>
            </a:r>
          </a:p>
          <a:p>
            <a:r>
              <a:rPr lang="en-US" dirty="0" smtClean="0"/>
              <a:t>Masking (Designated Support)</a:t>
            </a:r>
          </a:p>
          <a:p>
            <a:r>
              <a:rPr lang="en-US" dirty="0" smtClean="0"/>
              <a:t>Magnification (Universal)</a:t>
            </a:r>
          </a:p>
          <a:p>
            <a:r>
              <a:rPr lang="en-US" dirty="0" smtClean="0"/>
              <a:t>For paper-pencil – Enlarged print (Designated Support)</a:t>
            </a:r>
          </a:p>
          <a:p>
            <a:r>
              <a:rPr lang="en-US" dirty="0" smtClean="0"/>
              <a:t>Multiplication table (Accommodation)</a:t>
            </a:r>
          </a:p>
          <a:p>
            <a:r>
              <a:rPr lang="en-US" dirty="0" smtClean="0"/>
              <a:t>Full Spanish translation (Designated Support)</a:t>
            </a:r>
          </a:p>
          <a:p>
            <a:r>
              <a:rPr lang="en-US" dirty="0" smtClean="0"/>
              <a:t>For paper-pencil – Glossing reference sheets (Designated Support)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2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Scratch paper (Universal)</a:t>
            </a:r>
          </a:p>
          <a:p>
            <a:r>
              <a:rPr lang="en-US" dirty="0" smtClean="0"/>
              <a:t>Calculator</a:t>
            </a:r>
          </a:p>
          <a:p>
            <a:pPr lvl="1"/>
            <a:r>
              <a:rPr lang="en-US" dirty="0" smtClean="0"/>
              <a:t>Only available on items for which it’s allowed</a:t>
            </a:r>
          </a:p>
          <a:p>
            <a:pPr lvl="1"/>
            <a:r>
              <a:rPr lang="en-US" dirty="0" smtClean="0"/>
              <a:t>If students need something like a talking calculator, they may use it (Accommodation). Heavily reliant on good test administration.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3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Allowable Assistive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Alternate response options include but are not limited to adapted keyboards, large keyboards, </a:t>
            </a:r>
            <a:r>
              <a:rPr lang="en-US" dirty="0" err="1" smtClean="0"/>
              <a:t>StickyKeys</a:t>
            </a:r>
            <a:r>
              <a:rPr lang="en-US" dirty="0" smtClean="0"/>
              <a:t>, MouseKeys, </a:t>
            </a:r>
            <a:r>
              <a:rPr lang="en-US" dirty="0" err="1" smtClean="0"/>
              <a:t>FilterKeys</a:t>
            </a:r>
            <a:r>
              <a:rPr lang="en-US" dirty="0" smtClean="0"/>
              <a:t>, adapted mouse, touch screen, head wand, and switches.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5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Accommodations Assignment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Needs Profile (PNP)</a:t>
            </a:r>
          </a:p>
          <a:p>
            <a:pPr lvl="1"/>
            <a:r>
              <a:rPr lang="en-US" dirty="0" smtClean="0"/>
              <a:t>Assignment of accommodations needed for an assessment through the MDE Secure Site</a:t>
            </a:r>
          </a:p>
          <a:p>
            <a:pPr lvl="2"/>
            <a:r>
              <a:rPr lang="en-US" dirty="0" smtClean="0"/>
              <a:t>Allows for efficiency in setting up accommodations in the online delivery system</a:t>
            </a:r>
          </a:p>
          <a:p>
            <a:pPr lvl="2"/>
            <a:r>
              <a:rPr lang="en-US" dirty="0" smtClean="0"/>
              <a:t>Encouraging team approach</a:t>
            </a:r>
          </a:p>
          <a:p>
            <a:pPr lvl="2"/>
            <a:r>
              <a:rPr lang="en-US" dirty="0" smtClean="0"/>
              <a:t>Try to help districts make good decisions </a:t>
            </a:r>
            <a:r>
              <a:rPr lang="en-US" smtClean="0"/>
              <a:t>about 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6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Michigan Resources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Accommodations manual</a:t>
            </a:r>
          </a:p>
          <a:p>
            <a:pPr lvl="1"/>
            <a:r>
              <a:rPr lang="en-US" dirty="0" smtClean="0"/>
              <a:t>Decision making guidance</a:t>
            </a:r>
          </a:p>
          <a:p>
            <a:pPr lvl="1"/>
            <a:r>
              <a:rPr lang="en-US" dirty="0" smtClean="0"/>
              <a:t>Tables for each content area and mode (online &amp; paper-pencil)</a:t>
            </a:r>
          </a:p>
          <a:p>
            <a:pPr lvl="1"/>
            <a:r>
              <a:rPr lang="en-US" dirty="0" smtClean="0"/>
              <a:t>If it’s not in the manual, e-mail Jen</a:t>
            </a:r>
          </a:p>
          <a:p>
            <a:r>
              <a:rPr lang="en-US" dirty="0" smtClean="0"/>
              <a:t>Scribing guidelines</a:t>
            </a:r>
          </a:p>
          <a:p>
            <a:pPr lvl="1"/>
            <a:r>
              <a:rPr lang="en-US" dirty="0" smtClean="0"/>
              <a:t>Guidelines for all assessments</a:t>
            </a:r>
          </a:p>
          <a:p>
            <a:pPr lvl="1"/>
            <a:r>
              <a:rPr lang="en-US" dirty="0" smtClean="0"/>
              <a:t>Possible video</a:t>
            </a:r>
          </a:p>
          <a:p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How to make decisions</a:t>
            </a:r>
          </a:p>
          <a:p>
            <a:pPr lvl="1"/>
            <a:r>
              <a:rPr lang="en-US" dirty="0" smtClean="0"/>
              <a:t>How to setup supports in the delivery system</a:t>
            </a:r>
          </a:p>
          <a:p>
            <a:r>
              <a:rPr lang="en-US" dirty="0" smtClean="0"/>
              <a:t>Practice tests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9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Michigan Student Test of Educational Progress</a:t>
            </a:r>
          </a:p>
          <a:p>
            <a:r>
              <a:rPr lang="en-US" dirty="0" smtClean="0">
                <a:hlinkClick r:id="rId2"/>
              </a:rPr>
              <a:t>www.michigan.gov/mde</a:t>
            </a:r>
            <a:endParaRPr lang="en-US" dirty="0" smtClean="0"/>
          </a:p>
          <a:p>
            <a:pPr lvl="1"/>
            <a:r>
              <a:rPr lang="en-US" dirty="0" smtClean="0">
                <a:sym typeface="Wingdings"/>
              </a:rPr>
              <a:t> Student Assessment</a:t>
            </a:r>
          </a:p>
          <a:p>
            <a:pPr lvl="1"/>
            <a:r>
              <a:rPr lang="en-US" dirty="0" smtClean="0">
                <a:sym typeface="Wingdings"/>
              </a:rPr>
              <a:t> M-STEP Summative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3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Jennifer Paul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paulj@michigan.gov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060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national directions in accessibility</a:t>
            </a:r>
          </a:p>
          <a:p>
            <a:r>
              <a:rPr lang="en-US" dirty="0" smtClean="0"/>
              <a:t>Grant work</a:t>
            </a:r>
            <a:endParaRPr lang="en-US" dirty="0"/>
          </a:p>
          <a:p>
            <a:r>
              <a:rPr lang="en-US" dirty="0" smtClean="0"/>
              <a:t>Guiding accessibility principles</a:t>
            </a:r>
          </a:p>
          <a:p>
            <a:r>
              <a:rPr lang="en-US" dirty="0" smtClean="0"/>
              <a:t>Specific accommodations for spring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Smarter Balanced Assessment Consortium</a:t>
            </a:r>
          </a:p>
          <a:p>
            <a:r>
              <a:rPr lang="en-US" dirty="0" smtClean="0"/>
              <a:t>WIDA ASSETS Consortium</a:t>
            </a:r>
          </a:p>
        </p:txBody>
      </p:sp>
    </p:spTree>
    <p:extLst>
      <p:ext uri="{BB962C8B-B14F-4D97-AF65-F5344CB8AC3E}">
        <p14:creationId xmlns:p14="http://schemas.microsoft.com/office/powerpoint/2010/main" val="49369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Shared National Experts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324673"/>
              </p:ext>
            </p:extLst>
          </p:nvPr>
        </p:nvGraphicFramePr>
        <p:xfrm>
          <a:off x="969818" y="1832746"/>
          <a:ext cx="7412513" cy="4516587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09875"/>
                <a:gridCol w="1388778"/>
                <a:gridCol w="1388778"/>
                <a:gridCol w="1386944"/>
                <a:gridCol w="1402528"/>
                <a:gridCol w="1335610"/>
              </a:tblGrid>
              <a:tr h="414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SBAC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PARCC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DLM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ASSETS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ELPA21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</a:tr>
              <a:tr h="414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Jamal </a:t>
                      </a:r>
                      <a:r>
                        <a:rPr lang="en-US" sz="1400" dirty="0" err="1">
                          <a:effectLst/>
                        </a:rPr>
                        <a:t>Abedi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Jamal </a:t>
                      </a:r>
                      <a:r>
                        <a:rPr lang="en-US" sz="1400" dirty="0" err="1">
                          <a:effectLst/>
                        </a:rPr>
                        <a:t>Abedi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Jamal </a:t>
                      </a:r>
                      <a:r>
                        <a:rPr lang="en-US" sz="1400" dirty="0" err="1">
                          <a:effectLst/>
                        </a:rPr>
                        <a:t>Abedi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Derek Briggs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Derek Briggs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</a:rPr>
                        <a:t>James Pellegrino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James Pellegrino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Ed Bosso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Ed </a:t>
                      </a:r>
                      <a:r>
                        <a:rPr lang="en-US" sz="1400" dirty="0" err="1" smtClean="0">
                          <a:effectLst/>
                        </a:rPr>
                        <a:t>Bosso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Kenji Hakuta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Kenji Hakuta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Kenji Hakuta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</a:tr>
              <a:tr h="731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Robert Linquanti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Robert Linquanti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</a:tr>
              <a:tr h="7317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Martha Thurlow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Martha Thurlow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</a:tr>
              <a:tr h="56389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</a:rPr>
                        <a:t>Gary Cook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Gary Cook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350" marR="63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2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GAAP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Guidelines for Accessible Assessment Project</a:t>
            </a:r>
          </a:p>
          <a:p>
            <a:pPr lvl="1"/>
            <a:r>
              <a:rPr lang="en-US" dirty="0" smtClean="0">
                <a:hlinkClick r:id="rId2"/>
              </a:rPr>
              <a:t>www.nimbletools.com/gaap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Guidelines for how to represent assessment content in audio and sign form</a:t>
            </a:r>
          </a:p>
          <a:p>
            <a:pPr lvl="1"/>
            <a:r>
              <a:rPr lang="en-US" dirty="0" smtClean="0"/>
              <a:t>Individuals tasked with reading aloud or signing test content rarely see the test content in advance, thus, content is read aloud or signed on-the-fly</a:t>
            </a:r>
          </a:p>
          <a:p>
            <a:pPr lvl="1"/>
            <a:r>
              <a:rPr lang="en-US" dirty="0" smtClean="0"/>
              <a:t>Creates potential for variation in the content of what’s being tested</a:t>
            </a:r>
          </a:p>
          <a:p>
            <a:pPr lvl="1"/>
            <a:r>
              <a:rPr lang="en-US" dirty="0" smtClean="0"/>
              <a:t>18 states including Michigan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51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ATEA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Accessibility for Technology-Enhanced Assessments Project</a:t>
            </a:r>
          </a:p>
          <a:p>
            <a:pPr lvl="1"/>
            <a:r>
              <a:rPr lang="en-US" dirty="0">
                <a:hlinkClick r:id="rId2"/>
              </a:rPr>
              <a:t>www.ateaassessments.org</a:t>
            </a:r>
            <a:endParaRPr lang="en-US" dirty="0"/>
          </a:p>
          <a:p>
            <a:pPr lvl="1"/>
            <a:r>
              <a:rPr lang="en-US" dirty="0" smtClean="0"/>
              <a:t>Guidelines and recommendations for providing accessibility of technology-enhanced tests for students with vision and motor disabilities</a:t>
            </a:r>
          </a:p>
          <a:p>
            <a:pPr lvl="1"/>
            <a:r>
              <a:rPr lang="en-US" dirty="0" smtClean="0"/>
              <a:t>8 states including Michigan</a:t>
            </a:r>
          </a:p>
          <a:p>
            <a:pPr lvl="1"/>
            <a:r>
              <a:rPr lang="en-US" dirty="0" smtClean="0"/>
              <a:t>Michigan has 13 teachers scheduled to participate in the item tryouts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74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ATEA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Removing inaccessible actions like dragging and dropping elements</a:t>
            </a:r>
          </a:p>
          <a:p>
            <a:r>
              <a:rPr lang="en-US" dirty="0" smtClean="0"/>
              <a:t>Replacing these elements with things like radio buttons or click-to-select interactions</a:t>
            </a:r>
          </a:p>
          <a:p>
            <a:r>
              <a:rPr lang="en-US" dirty="0" smtClean="0"/>
              <a:t>Creating static alternatives for print and braille test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0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Accommodations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Tools</a:t>
            </a:r>
          </a:p>
          <a:p>
            <a:r>
              <a:rPr lang="en-US" dirty="0" smtClean="0"/>
              <a:t>Designated Supports</a:t>
            </a:r>
          </a:p>
          <a:p>
            <a:r>
              <a:rPr lang="en-US" dirty="0" smtClean="0"/>
              <a:t>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7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2815</TotalTime>
  <Words>921</Words>
  <Application>Microsoft Macintosh PowerPoint</Application>
  <PresentationFormat>On-screen Show (4:3)</PresentationFormat>
  <Paragraphs>163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Executive</vt:lpstr>
      <vt:lpstr>Accessibility for Michigan’s Assessments</vt:lpstr>
      <vt:lpstr>Jennifer Paul</vt:lpstr>
      <vt:lpstr>Agenda</vt:lpstr>
      <vt:lpstr>Assessment Consortium</vt:lpstr>
      <vt:lpstr> Shared National Experts</vt:lpstr>
      <vt:lpstr>GAAP Grant</vt:lpstr>
      <vt:lpstr>ATEA Grant</vt:lpstr>
      <vt:lpstr>ATEA Grant</vt:lpstr>
      <vt:lpstr>New Accommodations Framework</vt:lpstr>
      <vt:lpstr>New Framework</vt:lpstr>
      <vt:lpstr>Other Guiding Principles</vt:lpstr>
      <vt:lpstr>Other Guiding Principles</vt:lpstr>
      <vt:lpstr>Construct Relevance &amp; Validity</vt:lpstr>
      <vt:lpstr>Examples</vt:lpstr>
      <vt:lpstr>Technology Enhanced Items</vt:lpstr>
      <vt:lpstr>Technology Enhanced Item Examples</vt:lpstr>
      <vt:lpstr>Braille</vt:lpstr>
      <vt:lpstr>TTS &amp; Read Aloud</vt:lpstr>
      <vt:lpstr>Read Aloud</vt:lpstr>
      <vt:lpstr>Recommendations for Use</vt:lpstr>
      <vt:lpstr>Additional Supports</vt:lpstr>
      <vt:lpstr>Additional Supports</vt:lpstr>
      <vt:lpstr>Other Allowable Assistive Technologies</vt:lpstr>
      <vt:lpstr>Future Accommodations Assignment </vt:lpstr>
      <vt:lpstr>Planned Michigan Resources  </vt:lpstr>
      <vt:lpstr>M-STEP</vt:lpstr>
      <vt:lpstr>Burning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for Michigan’s Assessments</dc:title>
  <dc:creator>Jennifer Paul</dc:creator>
  <cp:lastModifiedBy>Laura Cummings</cp:lastModifiedBy>
  <cp:revision>79</cp:revision>
  <cp:lastPrinted>2014-11-14T12:43:46Z</cp:lastPrinted>
  <dcterms:created xsi:type="dcterms:W3CDTF">2014-11-10T13:31:03Z</dcterms:created>
  <dcterms:modified xsi:type="dcterms:W3CDTF">2014-11-14T17:59:30Z</dcterms:modified>
</cp:coreProperties>
</file>